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embeddedFontLst>
    <p:embeddedFont>
      <p:font typeface="Century Gothic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1" roundtripDataSignature="AMtx7mg2jFr8H27oJllJbPNbOBFNZ7WJ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enturyGothic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CenturyGothic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CenturyGothic-italic.fntdata"/><Relationship Id="rId6" Type="http://schemas.openxmlformats.org/officeDocument/2006/relationships/slide" Target="slides/slide2.xml"/><Relationship Id="rId18" Type="http://schemas.openxmlformats.org/officeDocument/2006/relationships/font" Target="fonts/CenturyGothic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27c007228e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27c007228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27c007228e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27c007228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27eb43108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27eb4310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rgbClr val="86D1D8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1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/>
          <p:nvPr>
            <p:ph idx="2" type="pic"/>
          </p:nvPr>
        </p:nvSpPr>
        <p:spPr>
          <a:xfrm>
            <a:off x="1154955" y="685800"/>
            <a:ext cx="8825658" cy="3640666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77" name="Google Shape;77;p20"/>
          <p:cNvSpPr txBox="1"/>
          <p:nvPr>
            <p:ph idx="1" type="body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78" name="Google Shape;78;p2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1" type="body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4" name="Google Shape;84;p2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/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1" type="body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b="0" i="0" sz="1400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0" name="Google Shape;90;p22"/>
          <p:cNvSpPr txBox="1"/>
          <p:nvPr>
            <p:ph idx="2" type="body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1" name="Google Shape;91;p2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22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 u="none" cap="none" strike="noStrik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5" name="Google Shape;95;p2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 u="none" cap="none" strike="noStrik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/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3"/>
          <p:cNvSpPr txBox="1"/>
          <p:nvPr>
            <p:ph idx="1" type="body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4"/>
          <p:cNvSpPr txBox="1"/>
          <p:nvPr>
            <p:ph idx="1" type="body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05" name="Google Shape;105;p24"/>
          <p:cNvSpPr txBox="1"/>
          <p:nvPr>
            <p:ph idx="2" type="body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06" name="Google Shape;106;p24"/>
          <p:cNvSpPr txBox="1"/>
          <p:nvPr>
            <p:ph idx="3" type="body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07" name="Google Shape;107;p24"/>
          <p:cNvSpPr txBox="1"/>
          <p:nvPr>
            <p:ph idx="4" type="body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08" name="Google Shape;108;p24"/>
          <p:cNvSpPr txBox="1"/>
          <p:nvPr>
            <p:ph idx="5" type="body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09" name="Google Shape;109;p24"/>
          <p:cNvSpPr txBox="1"/>
          <p:nvPr>
            <p:ph idx="6" type="body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10" name="Google Shape;110;p24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" name="Google Shape;111;p24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" name="Google Shape;112;p2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5"/>
          <p:cNvSpPr txBox="1"/>
          <p:nvPr>
            <p:ph idx="1" type="body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18" name="Google Shape;118;p25"/>
          <p:cNvSpPr/>
          <p:nvPr>
            <p:ph idx="2" type="pic"/>
          </p:nvPr>
        </p:nvSpPr>
        <p:spPr>
          <a:xfrm>
            <a:off x="652463" y="2209800"/>
            <a:ext cx="2940050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19" name="Google Shape;119;p25"/>
          <p:cNvSpPr txBox="1"/>
          <p:nvPr>
            <p:ph idx="3" type="body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0" name="Google Shape;120;p25"/>
          <p:cNvSpPr txBox="1"/>
          <p:nvPr>
            <p:ph idx="4" type="body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1" name="Google Shape;121;p25"/>
          <p:cNvSpPr/>
          <p:nvPr>
            <p:ph idx="5" type="pic"/>
          </p:nvPr>
        </p:nvSpPr>
        <p:spPr>
          <a:xfrm>
            <a:off x="3889374" y="2209800"/>
            <a:ext cx="2930525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2" name="Google Shape;122;p25"/>
          <p:cNvSpPr txBox="1"/>
          <p:nvPr>
            <p:ph idx="6" type="body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3" name="Google Shape;123;p25"/>
          <p:cNvSpPr txBox="1"/>
          <p:nvPr>
            <p:ph idx="7" type="body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4" name="Google Shape;124;p25"/>
          <p:cNvSpPr/>
          <p:nvPr>
            <p:ph idx="8" type="pic"/>
          </p:nvPr>
        </p:nvSpPr>
        <p:spPr>
          <a:xfrm>
            <a:off x="7124699" y="2209800"/>
            <a:ext cx="2932113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5" name="Google Shape;125;p25"/>
          <p:cNvSpPr txBox="1"/>
          <p:nvPr>
            <p:ph idx="9" type="body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26" name="Google Shape;126;p25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" name="Google Shape;127;p25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2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6"/>
          <p:cNvSpPr txBox="1"/>
          <p:nvPr>
            <p:ph idx="1" type="body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4" name="Google Shape;134;p2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7"/>
          <p:cNvSpPr txBox="1"/>
          <p:nvPr>
            <p:ph idx="1" type="body"/>
          </p:nvPr>
        </p:nvSpPr>
        <p:spPr>
          <a:xfrm rot="5400000">
            <a:off x="1679576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0" name="Google Shape;140;p2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2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6" name="Google Shape;26;p1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 txBox="1"/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1" type="body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1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5"/>
          <p:cNvSpPr txBox="1"/>
          <p:nvPr>
            <p:ph idx="1" type="body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42" name="Google Shape;42;p15"/>
          <p:cNvSpPr txBox="1"/>
          <p:nvPr>
            <p:ph idx="2" type="body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43" name="Google Shape;43;p1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" type="body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49" name="Google Shape;49;p16"/>
          <p:cNvSpPr txBox="1"/>
          <p:nvPr>
            <p:ph idx="2" type="body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50" name="Google Shape;50;p16"/>
          <p:cNvSpPr txBox="1"/>
          <p:nvPr>
            <p:ph idx="3" type="body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51" name="Google Shape;51;p16"/>
          <p:cNvSpPr txBox="1"/>
          <p:nvPr>
            <p:ph idx="4" type="body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52" name="Google Shape;52;p1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8"/>
          <p:cNvSpPr txBox="1"/>
          <p:nvPr>
            <p:ph type="title"/>
          </p:nvPr>
        </p:nvSpPr>
        <p:spPr>
          <a:xfrm>
            <a:off x="1154953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8"/>
          <p:cNvSpPr txBox="1"/>
          <p:nvPr>
            <p:ph idx="1" type="body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algn="l"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indent="-309880" lvl="2" marL="13716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indent="-299719" lvl="3" marL="18288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indent="-299720" lvl="4" marL="22860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indent="-299720" lvl="5" marL="27432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indent="-299720" lvl="6" marL="32004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indent="-299720" lvl="7" marL="3657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indent="-299720" lvl="8" marL="41148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/>
        </p:txBody>
      </p:sp>
      <p:sp>
        <p:nvSpPr>
          <p:cNvPr id="63" name="Google Shape;63;p18"/>
          <p:cNvSpPr txBox="1"/>
          <p:nvPr>
            <p:ph idx="2" type="body"/>
          </p:nvPr>
        </p:nvSpPr>
        <p:spPr>
          <a:xfrm>
            <a:off x="1154953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64" name="Google Shape;64;p1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/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9"/>
          <p:cNvSpPr/>
          <p:nvPr>
            <p:ph idx="2" type="pic"/>
          </p:nvPr>
        </p:nvSpPr>
        <p:spPr>
          <a:xfrm>
            <a:off x="6949546" y="1143000"/>
            <a:ext cx="3200400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70" name="Google Shape;70;p19"/>
          <p:cNvSpPr txBox="1"/>
          <p:nvPr>
            <p:ph idx="1" type="body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71" name="Google Shape;71;p1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6.xml"/><Relationship Id="rId22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5.xml"/><Relationship Id="rId21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7.xml"/><Relationship Id="rId23" Type="http://schemas.openxmlformats.org/officeDocument/2006/relationships/theme" Target="../theme/theme1.xml"/><Relationship Id="rId1" Type="http://schemas.openxmlformats.org/officeDocument/2006/relationships/image" Target="../media/image5.png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slideLayout" Target="../slideLayouts/slideLayout4.xml"/><Relationship Id="rId15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1.xml"/><Relationship Id="rId5" Type="http://schemas.openxmlformats.org/officeDocument/2006/relationships/image" Target="../media/image2.png"/><Relationship Id="rId19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.xml"/><Relationship Id="rId1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0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0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0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" name="Google Shape;9;p10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0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10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►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Google Shape;14;p1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" name="Google Shape;15;p1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" name="Google Shape;16;p1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  <p:sldLayoutId id="2147483661" r:id="rId18"/>
    <p:sldLayoutId id="2147483662" r:id="rId19"/>
    <p:sldLayoutId id="2147483663" r:id="rId20"/>
    <p:sldLayoutId id="2147483664" r:id="rId21"/>
    <p:sldLayoutId id="2147483665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reenwichhr-covidjobimpacts.s3.us-east-2.amazonaws.com/ghr_data_specs_covid_public.pdf" TargetMode="External"/><Relationship Id="rId4" Type="http://schemas.openxmlformats.org/officeDocument/2006/relationships/hyperlink" Target="https://covidjobimpacts.greenwich.hr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registry.opendata.aws/us-hiring-rates-pandemic/" TargetMode="External"/><Relationship Id="rId4" Type="http://schemas.openxmlformats.org/officeDocument/2006/relationships/hyperlink" Target="https://greenwichhr-covidjobimpacts.s3.us-east-2.amazonaws.com/ghr_data_specs_covid_public.pdf" TargetMode="External"/><Relationship Id="rId5" Type="http://schemas.openxmlformats.org/officeDocument/2006/relationships/hyperlink" Target="https://www.greenwich.hr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6.png"/><Relationship Id="rId7" Type="http://schemas.openxmlformats.org/officeDocument/2006/relationships/image" Target="../media/image8.png"/><Relationship Id="rId8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dumesh09/bigdata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registry.opendata.aws/us-hiring-rates-pandemic/" TargetMode="External"/><Relationship Id="rId4" Type="http://schemas.openxmlformats.org/officeDocument/2006/relationships/hyperlink" Target="https://greenwichhr-covidjobimpacts.s3.us-east-2.amazonaws.com/ghr_data_specs_covid_public.pdf" TargetMode="External"/><Relationship Id="rId5" Type="http://schemas.openxmlformats.org/officeDocument/2006/relationships/hyperlink" Target="https://www.greenwich.hr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/>
          <p:nvPr>
            <p:ph type="ctrTitle"/>
          </p:nvPr>
        </p:nvSpPr>
        <p:spPr>
          <a:xfrm>
            <a:off x="395650" y="205500"/>
            <a:ext cx="114546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Century Gothic"/>
              <a:buNone/>
            </a:pPr>
            <a:r>
              <a:rPr lang="en-US" sz="4400"/>
              <a:t>OVERALL JOB MARKET FAVORABILITY FOR JOB SEEKERS AFTER THE COVID PERIOD</a:t>
            </a:r>
            <a:endParaRPr sz="4400"/>
          </a:p>
        </p:txBody>
      </p:sp>
      <p:sp>
        <p:nvSpPr>
          <p:cNvPr id="148" name="Google Shape;148;p1"/>
          <p:cNvSpPr txBox="1"/>
          <p:nvPr>
            <p:ph idx="1" type="subTitle"/>
          </p:nvPr>
        </p:nvSpPr>
        <p:spPr>
          <a:xfrm>
            <a:off x="5720174" y="3995425"/>
            <a:ext cx="6130200" cy="17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</a:pPr>
            <a:r>
              <a:rPr lang="en-US" sz="2437"/>
              <a:t>DEEKSHA UMESH</a:t>
            </a:r>
            <a:endParaRPr sz="2437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400"/>
              <a:buNone/>
            </a:pPr>
            <a:r>
              <a:rPr lang="en-US" sz="2437"/>
              <a:t>PRUTHVI KASULA</a:t>
            </a:r>
            <a:endParaRPr sz="2437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400"/>
              <a:buNone/>
            </a:pPr>
            <a:r>
              <a:rPr lang="en-US" sz="2437"/>
              <a:t>SHALINI MARNENI </a:t>
            </a:r>
            <a:endParaRPr sz="2437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400"/>
              <a:buNone/>
            </a:pPr>
            <a:r>
              <a:rPr lang="en-US" sz="2437"/>
              <a:t>VENKATESHWAR REDDY SANKYAPALLI</a:t>
            </a:r>
            <a:endParaRPr sz="2437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400"/>
              <a:buNone/>
            </a:pPr>
            <a:r>
              <a:rPr lang="en-US" sz="2437"/>
              <a:t>GUNAKAR MADDI</a:t>
            </a:r>
            <a:endParaRPr sz="2437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400"/>
              <a:buNone/>
            </a:pPr>
            <a:r>
              <a:t/>
            </a:r>
            <a:endParaRPr sz="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"/>
          <p:cNvSpPr txBox="1"/>
          <p:nvPr>
            <p:ph idx="1" type="body"/>
          </p:nvPr>
        </p:nvSpPr>
        <p:spPr>
          <a:xfrm>
            <a:off x="76475" y="1480000"/>
            <a:ext cx="11956800" cy="4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3400"/>
              <a:t>DATA SPECIFICATION LINK: </a:t>
            </a:r>
            <a:endParaRPr sz="3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rPr lang="en-US" sz="1900" u="sng">
                <a:solidFill>
                  <a:schemeClr val="hlink"/>
                </a:solidFill>
                <a:hlinkClick r:id="rId3"/>
              </a:rPr>
              <a:t>HTTPS://GREENWICHHR-COVIDJOBIMPACTS.S3.US-EAST-2.AMAZONAWS.COM/GHR_DATA_SPECS_COVID_PUBLIC.PDF</a:t>
            </a:r>
            <a:endParaRPr sz="19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rPr lang="en-US" sz="3400"/>
              <a:t>TOOLS &amp; APPLICATIONS:</a:t>
            </a:r>
            <a:endParaRPr sz="3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rPr lang="en-US" sz="1900" u="sng">
                <a:solidFill>
                  <a:schemeClr val="hlink"/>
                </a:solidFill>
                <a:hlinkClick r:id="rId4"/>
              </a:rPr>
              <a:t>COVIDJOBIMPATS.GREENWICH.HR - ONLINE VISUALIZATION OF DAILY HIRING DATA AND WEEKLY UNEMPLOYMENT DATA INCLUDING LINKS TO RECORDED DISCUSSIONS USING THE DATA</a:t>
            </a:r>
            <a:r>
              <a:rPr lang="en-US" sz="1900"/>
              <a:t> BY GREENWICH.HR AND ONEMODEL INC. </a:t>
            </a:r>
            <a:endParaRPr sz="15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"/>
          <p:cNvSpPr txBox="1"/>
          <p:nvPr>
            <p:ph type="title"/>
          </p:nvPr>
        </p:nvSpPr>
        <p:spPr>
          <a:xfrm>
            <a:off x="0" y="1034608"/>
            <a:ext cx="12192000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Century Gothic"/>
              <a:buNone/>
            </a:pPr>
            <a:r>
              <a:rPr b="1" lang="en-US" sz="4400" u="sng"/>
              <a:t>References</a:t>
            </a:r>
            <a:r>
              <a:rPr lang="en-US" sz="4400" u="sng"/>
              <a:t>:</a:t>
            </a:r>
            <a:endParaRPr sz="4400"/>
          </a:p>
        </p:txBody>
      </p:sp>
      <p:sp>
        <p:nvSpPr>
          <p:cNvPr id="211" name="Google Shape;211;p8"/>
          <p:cNvSpPr txBox="1"/>
          <p:nvPr>
            <p:ph idx="1" type="body"/>
          </p:nvPr>
        </p:nvSpPr>
        <p:spPr>
          <a:xfrm>
            <a:off x="1052945" y="2724727"/>
            <a:ext cx="10852728" cy="3736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920"/>
              <a:buChar char="►"/>
            </a:pPr>
            <a:r>
              <a:rPr lang="en-US" sz="2400"/>
              <a:t>Dataset</a:t>
            </a:r>
            <a:r>
              <a:rPr b="1" lang="en-US" sz="2400"/>
              <a:t>: </a:t>
            </a:r>
            <a:r>
              <a:rPr lang="en-US" sz="2400" u="sng">
                <a:solidFill>
                  <a:schemeClr val="hlink"/>
                </a:solidFill>
                <a:hlinkClick r:id="rId3"/>
              </a:rPr>
              <a:t>https://registry.opendata.aws/us-hiring-rates-pandemic/</a:t>
            </a:r>
            <a:endParaRPr sz="2400" u="sng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Documentation of dataset schemas</a:t>
            </a:r>
            <a:r>
              <a:rPr lang="en-US" sz="2400"/>
              <a:t> by </a:t>
            </a:r>
            <a:r>
              <a:rPr lang="en-US" sz="2400" u="sng">
                <a:solidFill>
                  <a:schemeClr val="hlink"/>
                </a:solidFill>
                <a:hlinkClick r:id="rId5"/>
              </a:rPr>
              <a:t>Greenwich.HR</a:t>
            </a:r>
            <a:r>
              <a:rPr lang="en-US" sz="2400"/>
              <a:t> 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US" sz="2400"/>
              <a:t>The Greenwich.HR data platform is the largest and fastest source of real-time labor market data. </a:t>
            </a:r>
            <a:endParaRPr/>
          </a:p>
          <a:p>
            <a:pPr indent="-220980" lvl="0" marL="342900" rtl="0" algn="l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9"/>
          <p:cNvPicPr preferRelativeResize="0"/>
          <p:nvPr/>
        </p:nvPicPr>
        <p:blipFill rotWithShape="1">
          <a:blip r:embed="rId4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9"/>
          <p:cNvPicPr preferRelativeResize="0"/>
          <p:nvPr/>
        </p:nvPicPr>
        <p:blipFill rotWithShape="1">
          <a:blip r:embed="rId5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9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9"/>
          <p:cNvPicPr preferRelativeResize="0"/>
          <p:nvPr/>
        </p:nvPicPr>
        <p:blipFill rotWithShape="1">
          <a:blip r:embed="rId6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9"/>
          <p:cNvPicPr preferRelativeResize="0"/>
          <p:nvPr/>
        </p:nvPicPr>
        <p:blipFill rotWithShape="1">
          <a:blip r:embed="rId7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3" name="Google Shape;223;p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4" name="Google Shape;224;p9"/>
          <p:cNvCxnSpPr/>
          <p:nvPr/>
        </p:nvCxnSpPr>
        <p:spPr>
          <a:xfrm>
            <a:off x="4356687" y="1930986"/>
            <a:ext cx="0" cy="3200400"/>
          </a:xfrm>
          <a:prstGeom prst="straightConnector1">
            <a:avLst/>
          </a:prstGeom>
          <a:noFill/>
          <a:ln cap="sq" cmpd="sng" w="15875">
            <a:solidFill>
              <a:schemeClr val="lt2">
                <a:alpha val="6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5" name="Google Shape;225;p9"/>
          <p:cNvSpPr txBox="1"/>
          <p:nvPr/>
        </p:nvSpPr>
        <p:spPr>
          <a:xfrm>
            <a:off x="4654295" y="1266958"/>
            <a:ext cx="6808362" cy="45284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"/>
          <p:cNvSpPr txBox="1"/>
          <p:nvPr>
            <p:ph type="title"/>
          </p:nvPr>
        </p:nvSpPr>
        <p:spPr>
          <a:xfrm>
            <a:off x="923621" y="1136200"/>
            <a:ext cx="73197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Century Gothic"/>
              <a:buNone/>
            </a:pPr>
            <a:r>
              <a:rPr b="1" lang="en-US" sz="4400"/>
              <a:t>Communication plan</a:t>
            </a:r>
            <a:br>
              <a:rPr lang="en-US" sz="4400"/>
            </a:br>
            <a:endParaRPr sz="4400"/>
          </a:p>
        </p:txBody>
      </p:sp>
      <p:sp>
        <p:nvSpPr>
          <p:cNvPr id="154" name="Google Shape;154;p2"/>
          <p:cNvSpPr txBox="1"/>
          <p:nvPr>
            <p:ph idx="1" type="body"/>
          </p:nvPr>
        </p:nvSpPr>
        <p:spPr>
          <a:xfrm>
            <a:off x="923637" y="3001818"/>
            <a:ext cx="11416146" cy="3237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920"/>
              <a:buChar char="►"/>
            </a:pPr>
            <a:r>
              <a:rPr lang="en-US" sz="2400"/>
              <a:t>Planning and status meetings will be held on Zoom to collaborate work and review deliverables.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US" sz="2400"/>
              <a:t>Repository created for project: </a:t>
            </a:r>
            <a:r>
              <a:rPr lang="en-US" sz="2400" u="sng">
                <a:solidFill>
                  <a:schemeClr val="hlink"/>
                </a:solidFill>
                <a:hlinkClick r:id="rId3"/>
              </a:rPr>
              <a:t>https://github.com/dumesh09/bigdata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"/>
          <p:cNvSpPr txBox="1"/>
          <p:nvPr>
            <p:ph type="title"/>
          </p:nvPr>
        </p:nvSpPr>
        <p:spPr>
          <a:xfrm>
            <a:off x="897850" y="1015475"/>
            <a:ext cx="71829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Century Gothic"/>
              <a:buNone/>
            </a:pPr>
            <a:r>
              <a:rPr b="1" lang="en-US" sz="4400"/>
              <a:t>Data Selection</a:t>
            </a:r>
            <a:endParaRPr sz="4400"/>
          </a:p>
        </p:txBody>
      </p:sp>
      <p:sp>
        <p:nvSpPr>
          <p:cNvPr id="160" name="Google Shape;160;p3"/>
          <p:cNvSpPr txBox="1"/>
          <p:nvPr>
            <p:ph idx="1" type="body"/>
          </p:nvPr>
        </p:nvSpPr>
        <p:spPr>
          <a:xfrm>
            <a:off x="1052945" y="2724727"/>
            <a:ext cx="10852728" cy="3736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920"/>
              <a:buChar char="►"/>
            </a:pPr>
            <a:r>
              <a:rPr lang="en-US" sz="2400"/>
              <a:t>Dataset</a:t>
            </a:r>
            <a:r>
              <a:rPr b="1" lang="en-US" sz="2400"/>
              <a:t>: </a:t>
            </a:r>
            <a:r>
              <a:rPr lang="en-US" sz="2400" u="sng">
                <a:solidFill>
                  <a:schemeClr val="hlink"/>
                </a:solidFill>
                <a:hlinkClick r:id="rId3"/>
              </a:rPr>
              <a:t>https://registry.opendata.aws/us-hiring-rates-pandemic/</a:t>
            </a:r>
            <a:endParaRPr sz="2400" u="sng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Documentation of dataset schemas</a:t>
            </a:r>
            <a:r>
              <a:rPr lang="en-US" sz="2400"/>
              <a:t> by </a:t>
            </a:r>
            <a:r>
              <a:rPr lang="en-US" sz="2400" u="sng">
                <a:solidFill>
                  <a:schemeClr val="hlink"/>
                </a:solidFill>
                <a:hlinkClick r:id="rId5"/>
              </a:rPr>
              <a:t>Greenwich.HR</a:t>
            </a:r>
            <a:r>
              <a:rPr lang="en-US" sz="2400"/>
              <a:t> 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US" sz="2400"/>
              <a:t>The Greenwich.HR data platform is the largest and fastest source of real-time labor market data. </a:t>
            </a:r>
            <a:endParaRPr/>
          </a:p>
          <a:p>
            <a:pPr indent="-220980" lvl="0" marL="342900" rtl="0" algn="l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"/>
          <p:cNvSpPr txBox="1"/>
          <p:nvPr>
            <p:ph type="title"/>
          </p:nvPr>
        </p:nvSpPr>
        <p:spPr>
          <a:xfrm>
            <a:off x="0" y="452723"/>
            <a:ext cx="121275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Century Gothic"/>
              <a:buNone/>
            </a:pPr>
            <a:r>
              <a:rPr b="1" lang="en-US" sz="4400"/>
              <a:t>Domain Knowledge</a:t>
            </a:r>
            <a:br>
              <a:rPr lang="en-US" sz="4400"/>
            </a:br>
            <a:endParaRPr sz="4400"/>
          </a:p>
        </p:txBody>
      </p:sp>
      <p:sp>
        <p:nvSpPr>
          <p:cNvPr id="166" name="Google Shape;166;p4"/>
          <p:cNvSpPr txBox="1"/>
          <p:nvPr>
            <p:ph idx="1" type="body"/>
          </p:nvPr>
        </p:nvSpPr>
        <p:spPr>
          <a:xfrm>
            <a:off x="334650" y="1537600"/>
            <a:ext cx="10963500" cy="3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This dataset provides daily updates on the volume of US job listings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Data is derived from online job listings tracked continuously, calculated daily, and published nightly.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On average data from 70% of all new US jobs are captured, and the dataset currently contains data from 3.3 million hiring organizations.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●"/>
            </a:pPr>
            <a:r>
              <a:rPr lang="en-US"/>
              <a:t>Data for each filter segment is represented as the 7-day average of new job listings for a specific date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"/>
          <p:cNvSpPr txBox="1"/>
          <p:nvPr>
            <p:ph type="title"/>
          </p:nvPr>
        </p:nvSpPr>
        <p:spPr>
          <a:xfrm>
            <a:off x="147775" y="535700"/>
            <a:ext cx="7875600" cy="129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Century Gothic"/>
              <a:buNone/>
            </a:pPr>
            <a:r>
              <a:rPr b="1" lang="en-US" sz="4400"/>
              <a:t>Research Objectives</a:t>
            </a:r>
            <a:br>
              <a:rPr lang="en-US"/>
            </a:br>
            <a:endParaRPr/>
          </a:p>
        </p:txBody>
      </p:sp>
      <p:sp>
        <p:nvSpPr>
          <p:cNvPr id="172" name="Google Shape;172;p6"/>
          <p:cNvSpPr txBox="1"/>
          <p:nvPr>
            <p:ph idx="1" type="body"/>
          </p:nvPr>
        </p:nvSpPr>
        <p:spPr>
          <a:xfrm>
            <a:off x="448380" y="1542475"/>
            <a:ext cx="11037600" cy="3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b="1" lang="en-US" sz="2400"/>
              <a:t>OBJECTIVE:  </a:t>
            </a:r>
            <a:r>
              <a:rPr lang="en-US" sz="2400"/>
              <a:t>OVERALL JOB MARKET FAVORABILITY FOR JOB SEEKERS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rPr b="1" lang="en-US" sz="2400"/>
              <a:t>DESCRIPTIVE QUESTIONS: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rPr lang="en-US" sz="2400"/>
              <a:t>WHAT IS THE IMPACT ON JOB POSTINGS IN EACH STATE?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rPr lang="en-US" sz="2400"/>
              <a:t>HOW DIFFERENT INDUSTRIES HAVE ADAPTED TO COVID?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rPr b="1" lang="en-US" sz="2400"/>
              <a:t>PREDICTIVE QUESTIONS: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rPr lang="en-US" sz="2400"/>
              <a:t>OVERALL JOB LISTINGS GROWTH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7c007228e_0_3"/>
          <p:cNvSpPr txBox="1"/>
          <p:nvPr>
            <p:ph type="title"/>
          </p:nvPr>
        </p:nvSpPr>
        <p:spPr>
          <a:xfrm>
            <a:off x="161625" y="190504"/>
            <a:ext cx="8825700" cy="995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Analytics</a:t>
            </a:r>
            <a:endParaRPr/>
          </a:p>
        </p:txBody>
      </p:sp>
      <p:sp>
        <p:nvSpPr>
          <p:cNvPr id="178" name="Google Shape;178;g127c007228e_0_3"/>
          <p:cNvSpPr txBox="1"/>
          <p:nvPr>
            <p:ph idx="1" type="body"/>
          </p:nvPr>
        </p:nvSpPr>
        <p:spPr>
          <a:xfrm>
            <a:off x="392948" y="4437200"/>
            <a:ext cx="12044100" cy="86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     Impact on jobs in                                                            Impact on jobs in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      different industries                                                           different locations</a:t>
            </a:r>
            <a:endParaRPr/>
          </a:p>
        </p:txBody>
      </p:sp>
      <p:pic>
        <p:nvPicPr>
          <p:cNvPr id="179" name="Google Shape;179;g127c007228e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875" y="1583875"/>
            <a:ext cx="4271408" cy="2556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127c007228e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1850" y="1583875"/>
            <a:ext cx="4717475" cy="255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27c007228e_0_10"/>
          <p:cNvSpPr txBox="1"/>
          <p:nvPr>
            <p:ph type="title"/>
          </p:nvPr>
        </p:nvSpPr>
        <p:spPr>
          <a:xfrm>
            <a:off x="270500" y="351754"/>
            <a:ext cx="8825700" cy="860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Analytics (contd)</a:t>
            </a:r>
            <a:endParaRPr/>
          </a:p>
        </p:txBody>
      </p:sp>
      <p:sp>
        <p:nvSpPr>
          <p:cNvPr id="186" name="Google Shape;186;g127c007228e_0_10"/>
          <p:cNvSpPr txBox="1"/>
          <p:nvPr>
            <p:ph idx="1" type="body"/>
          </p:nvPr>
        </p:nvSpPr>
        <p:spPr>
          <a:xfrm>
            <a:off x="1154955" y="4777381"/>
            <a:ext cx="8825700" cy="86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Overall change in the job market in the year 2020-2021 due to covid-19</a:t>
            </a:r>
            <a:endParaRPr/>
          </a:p>
        </p:txBody>
      </p:sp>
      <p:pic>
        <p:nvPicPr>
          <p:cNvPr id="187" name="Google Shape;187;g127c007228e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3000" y="1364554"/>
            <a:ext cx="4819980" cy="3260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"/>
          <p:cNvSpPr txBox="1"/>
          <p:nvPr>
            <p:ph type="title"/>
          </p:nvPr>
        </p:nvSpPr>
        <p:spPr>
          <a:xfrm>
            <a:off x="816425" y="534874"/>
            <a:ext cx="88257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</a:pPr>
            <a:r>
              <a:rPr lang="en-US"/>
              <a:t>Evaluation</a:t>
            </a:r>
            <a:endParaRPr/>
          </a:p>
        </p:txBody>
      </p:sp>
      <p:sp>
        <p:nvSpPr>
          <p:cNvPr id="193" name="Google Shape;193;p7"/>
          <p:cNvSpPr txBox="1"/>
          <p:nvPr>
            <p:ph idx="1" type="body"/>
          </p:nvPr>
        </p:nvSpPr>
        <p:spPr>
          <a:xfrm>
            <a:off x="1154950" y="1990256"/>
            <a:ext cx="88257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/>
              <a:t>Our linear regression model gave us accuracy of 71.2%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/>
              <a:t>Evaluation shows </a:t>
            </a:r>
            <a:r>
              <a:rPr lang="en-US"/>
              <a:t>improvement</a:t>
            </a:r>
            <a:r>
              <a:rPr lang="en-US"/>
              <a:t> in the job market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94" name="Google Shape;194;p7"/>
          <p:cNvSpPr txBox="1"/>
          <p:nvPr/>
        </p:nvSpPr>
        <p:spPr>
          <a:xfrm>
            <a:off x="816425" y="3331325"/>
            <a:ext cx="7837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Optimization</a:t>
            </a:r>
            <a:endParaRPr sz="4000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●"/>
            </a:pPr>
            <a:r>
              <a:rPr lang="en-US" sz="2000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can optimize our results by exploring multiple regression using different parameters.</a:t>
            </a:r>
            <a:endParaRPr sz="4000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7eb431087_0_0"/>
          <p:cNvSpPr txBox="1"/>
          <p:nvPr>
            <p:ph type="title"/>
          </p:nvPr>
        </p:nvSpPr>
        <p:spPr>
          <a:xfrm>
            <a:off x="944800" y="401171"/>
            <a:ext cx="8825700" cy="1470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200" name="Google Shape;200;g127eb431087_0_0"/>
          <p:cNvSpPr txBox="1"/>
          <p:nvPr>
            <p:ph idx="1" type="body"/>
          </p:nvPr>
        </p:nvSpPr>
        <p:spPr>
          <a:xfrm>
            <a:off x="814775" y="2029084"/>
            <a:ext cx="8825700" cy="307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14960" lvl="0" marL="457200" rtl="0" algn="just">
              <a:spcBef>
                <a:spcPts val="1000"/>
              </a:spcBef>
              <a:spcAft>
                <a:spcPts val="0"/>
              </a:spcAft>
              <a:buSzPct val="80000"/>
              <a:buChar char="●"/>
            </a:pPr>
            <a:r>
              <a:rPr lang="en-US"/>
              <a:t>The job market appears to be improving, according to the data.</a:t>
            </a:r>
            <a:endParaRPr/>
          </a:p>
          <a:p>
            <a:pPr indent="0" lvl="0" marL="45720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4960" lvl="0" marL="457200" rtl="0" algn="just">
              <a:spcBef>
                <a:spcPts val="1000"/>
              </a:spcBef>
              <a:spcAft>
                <a:spcPts val="0"/>
              </a:spcAft>
              <a:buSzPct val="80000"/>
              <a:buChar char="●"/>
            </a:pPr>
            <a:r>
              <a:rPr lang="en-US"/>
              <a:t> since the number of job posts has nearly quadrupled since March 2020 (pre-covid).</a:t>
            </a:r>
            <a:endParaRPr/>
          </a:p>
          <a:p>
            <a:pPr indent="0" lvl="0" marL="45720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-314960" lvl="0" marL="457200" rtl="0" algn="just">
              <a:spcBef>
                <a:spcPts val="1000"/>
              </a:spcBef>
              <a:spcAft>
                <a:spcPts val="0"/>
              </a:spcAft>
              <a:buSzPct val="80000"/>
              <a:buChar char="●"/>
            </a:pPr>
            <a:r>
              <a:rPr lang="en-US"/>
              <a:t>This could be because most people have been vaccinated and are using safeguards like masks and social separation.</a:t>
            </a:r>
            <a:endParaRPr/>
          </a:p>
          <a:p>
            <a:pPr indent="0" lvl="0" marL="45720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-314960" lvl="0" marL="457200" rtl="0" algn="just">
              <a:spcBef>
                <a:spcPts val="1000"/>
              </a:spcBef>
              <a:spcAft>
                <a:spcPts val="0"/>
              </a:spcAft>
              <a:buSzPct val="80000"/>
              <a:buChar char="●"/>
            </a:pPr>
            <a:r>
              <a:rPr lang="en-US"/>
              <a:t>As a result, if you're looking for a new job or are just starting out, now is an excellent moment to do it.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2022-04-26T15:41:29Z</dcterms:created>
  <dc:creator>Spoorthi Hawanika Yepuri</dc:creator>
</cp:coreProperties>
</file>